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  <p:sldMasterId id="2147483768" r:id="rId4"/>
  </p:sldMasterIdLst>
  <p:sldIdLst>
    <p:sldId id="256" r:id="rId5"/>
    <p:sldId id="307" r:id="rId6"/>
    <p:sldId id="308" r:id="rId7"/>
    <p:sldId id="309" r:id="rId8"/>
    <p:sldId id="301" r:id="rId9"/>
    <p:sldId id="302" r:id="rId10"/>
    <p:sldId id="303" r:id="rId11"/>
    <p:sldId id="304" r:id="rId12"/>
    <p:sldId id="276" r:id="rId13"/>
    <p:sldId id="294" r:id="rId14"/>
    <p:sldId id="295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0B8"/>
    <a:srgbClr val="800000"/>
    <a:srgbClr val="274325"/>
    <a:srgbClr val="335630"/>
    <a:srgbClr val="0000FF"/>
    <a:srgbClr val="20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395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2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68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59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08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10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35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55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2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7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2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543800" cy="1524000"/>
          </a:xfrm>
        </p:spPr>
        <p:txBody>
          <a:bodyPr/>
          <a:lstStyle/>
          <a:p>
            <a:pPr algn="ctr" rtl="1"/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صحة الأسماك </a:t>
            </a:r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المستزرعة - الإصابات الداخلية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ar-IQ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الاستاذ الدكتورة خالدة </a:t>
            </a:r>
            <a:r>
              <a:rPr lang="ar-IQ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سالم النعيم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4000" dirty="0" smtClean="0"/>
              <a:t>في الأحواض الترابية تكون </a:t>
            </a:r>
            <a:r>
              <a:rPr lang="ar-IQ" sz="4000" dirty="0"/>
              <a:t>السيطرة </a:t>
            </a:r>
            <a:r>
              <a:rPr lang="ar-IQ" sz="4000" dirty="0" smtClean="0"/>
              <a:t>على المرض اكثر </a:t>
            </a:r>
            <a:r>
              <a:rPr lang="ar-IQ" sz="4000" dirty="0"/>
              <a:t>من الاقفاص </a:t>
            </a:r>
            <a:r>
              <a:rPr lang="ar-IQ" sz="4000" dirty="0" smtClean="0"/>
              <a:t>العائمة.</a:t>
            </a:r>
            <a:endParaRPr lang="en-US" sz="4000" dirty="0"/>
          </a:p>
          <a:p>
            <a:pPr algn="just" rtl="1"/>
            <a:r>
              <a:rPr lang="ar-IQ" sz="4000" dirty="0"/>
              <a:t>في الاقفاص المياه جارية </a:t>
            </a:r>
            <a:r>
              <a:rPr lang="ar-IQ" sz="4000" dirty="0" smtClean="0"/>
              <a:t>ولا تستطيع </a:t>
            </a:r>
            <a:r>
              <a:rPr lang="ar-IQ" sz="4000" dirty="0"/>
              <a:t>السيطرة على </a:t>
            </a:r>
            <a:r>
              <a:rPr lang="ar-IQ" sz="4000" dirty="0" smtClean="0"/>
              <a:t>الحرارة، </a:t>
            </a:r>
            <a:r>
              <a:rPr lang="ar-IQ" sz="4000" dirty="0"/>
              <a:t>اما في الاحواض </a:t>
            </a:r>
            <a:r>
              <a:rPr lang="ar-IQ" sz="4000" dirty="0" smtClean="0"/>
              <a:t>الترابية تكون </a:t>
            </a:r>
            <a:r>
              <a:rPr lang="ar-IQ" sz="4000" dirty="0"/>
              <a:t>المياه </a:t>
            </a:r>
            <a:r>
              <a:rPr lang="ar-IQ" sz="4000" dirty="0" smtClean="0"/>
              <a:t>راكدة</a:t>
            </a:r>
          </a:p>
          <a:p>
            <a:pPr algn="just" rtl="1"/>
            <a:r>
              <a:rPr lang="ar-IQ" sz="4000" dirty="0" smtClean="0"/>
              <a:t>في </a:t>
            </a:r>
            <a:r>
              <a:rPr lang="ar-IQ" sz="4000" dirty="0"/>
              <a:t>هذة الفترة </a:t>
            </a:r>
            <a:r>
              <a:rPr lang="ar-IQ" sz="4000" dirty="0" smtClean="0"/>
              <a:t>..تقليل </a:t>
            </a:r>
            <a:r>
              <a:rPr lang="ar-IQ" sz="4000" dirty="0"/>
              <a:t>اضافة الماء الى </a:t>
            </a:r>
            <a:r>
              <a:rPr lang="ar-IQ" sz="4000" dirty="0" smtClean="0"/>
              <a:t>الأحواض </a:t>
            </a:r>
            <a:r>
              <a:rPr lang="ar-IQ" sz="4000" dirty="0"/>
              <a:t>لتجنب حدوث </a:t>
            </a:r>
            <a:r>
              <a:rPr lang="ar-IQ" sz="4000" dirty="0" smtClean="0"/>
              <a:t>المرض. 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3600" b="1" dirty="0" smtClean="0"/>
              <a:t>أما </a:t>
            </a:r>
            <a:r>
              <a:rPr lang="ar-IQ" sz="3600" b="1" dirty="0"/>
              <a:t>في الاقفاص </a:t>
            </a:r>
            <a:endParaRPr lang="en-US" sz="3600" b="1" dirty="0"/>
          </a:p>
          <a:p>
            <a:pPr algn="just" rtl="1"/>
            <a:r>
              <a:rPr lang="ar-IQ" sz="3600" dirty="0" smtClean="0"/>
              <a:t>في </a:t>
            </a:r>
            <a:r>
              <a:rPr lang="ar-IQ" sz="3600" dirty="0"/>
              <a:t>حالة </a:t>
            </a:r>
            <a:r>
              <a:rPr lang="ar-IQ" sz="3600" dirty="0" smtClean="0"/>
              <a:t>ظهور إصابة مرضية، يجب  التخلص </a:t>
            </a:r>
            <a:r>
              <a:rPr lang="ar-IQ" sz="3600" dirty="0"/>
              <a:t>من </a:t>
            </a:r>
            <a:r>
              <a:rPr lang="ar-IQ" sz="3600" dirty="0" smtClean="0"/>
              <a:t>الأسماك </a:t>
            </a:r>
            <a:r>
              <a:rPr lang="ar-IQ" sz="3600" dirty="0"/>
              <a:t>النافقة وتوقف التغذية وكذالك تحسين </a:t>
            </a:r>
            <a:r>
              <a:rPr lang="ar-IQ" sz="3600" dirty="0" smtClean="0"/>
              <a:t>ظروف الأقفاص </a:t>
            </a:r>
            <a:r>
              <a:rPr lang="ar-IQ" sz="3600" dirty="0"/>
              <a:t>من </a:t>
            </a:r>
            <a:r>
              <a:rPr lang="ar-IQ" sz="3600" dirty="0" smtClean="0"/>
              <a:t>تنظيف </a:t>
            </a:r>
            <a:r>
              <a:rPr lang="ar-IQ" sz="3600" dirty="0"/>
              <a:t>وادارة </a:t>
            </a:r>
            <a:r>
              <a:rPr lang="ar-IQ" sz="3600" dirty="0" smtClean="0"/>
              <a:t>.</a:t>
            </a:r>
            <a:endParaRPr lang="en-US" sz="3600" dirty="0"/>
          </a:p>
          <a:p>
            <a:pPr algn="just" rtl="1"/>
            <a:r>
              <a:rPr lang="ar-IQ" sz="3600" b="1" dirty="0">
                <a:solidFill>
                  <a:srgbClr val="C00000"/>
                </a:solidFill>
              </a:rPr>
              <a:t>استخدام الوقاية الصحية قبل حدوث </a:t>
            </a:r>
            <a:r>
              <a:rPr lang="ar-IQ" sz="3600" b="1" dirty="0" smtClean="0">
                <a:solidFill>
                  <a:srgbClr val="C00000"/>
                </a:solidFill>
              </a:rPr>
              <a:t>المرض ... بتغطيس </a:t>
            </a:r>
            <a:r>
              <a:rPr lang="ar-IQ" sz="3600" b="1" dirty="0">
                <a:solidFill>
                  <a:srgbClr val="C00000"/>
                </a:solidFill>
              </a:rPr>
              <a:t>الاسماك قبل حدوث الإصابة في بداية فصل الربيع باستخدام المعقمات للوقاية من </a:t>
            </a:r>
            <a:r>
              <a:rPr lang="ar-IQ" sz="3600" b="1" dirty="0" smtClean="0">
                <a:solidFill>
                  <a:srgbClr val="C00000"/>
                </a:solidFill>
              </a:rPr>
              <a:t>المرض.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2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098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شكرا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6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نشاطات د.خالدة 2017-2016\عروض الامراض الدورة\k\امراض\استسقاء\استسقاء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t="3583" r="12053" b="28358"/>
          <a:stretch/>
        </p:blipFill>
        <p:spPr bwMode="auto">
          <a:xfrm>
            <a:off x="127001" y="1066800"/>
            <a:ext cx="4495800" cy="227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685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IQ" sz="4400" b="1" dirty="0" smtClean="0"/>
              <a:t>الإصابات الداخلية</a:t>
            </a:r>
            <a:endParaRPr lang="en-US" sz="4400" b="1" dirty="0"/>
          </a:p>
        </p:txBody>
      </p:sp>
      <p:pic>
        <p:nvPicPr>
          <p:cNvPr id="4" name="صورة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1137" y="2519002"/>
            <a:ext cx="2802127" cy="4504267"/>
          </a:xfrm>
          <a:prstGeom prst="rect">
            <a:avLst/>
          </a:prstGeom>
          <a:noFill/>
        </p:spPr>
      </p:pic>
      <p:pic>
        <p:nvPicPr>
          <p:cNvPr id="5" name="Picture 2" descr="E:\نشاطات د.خالدة 2017-2016\عروض الامراض الدورة\k\الدليل وهناك صور اخرى\مرض الكولمنارس\image-0-02-04-3c82ce2cc444388b6369359914d1bb937e6c2ac80327f360b433506c9bbf4d1c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r="17008" b="6154"/>
          <a:stretch/>
        </p:blipFill>
        <p:spPr bwMode="auto">
          <a:xfrm rot="16200000">
            <a:off x="5548762" y="2644653"/>
            <a:ext cx="2451845" cy="4252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نشاطات د.خالدة 2017-2016\الدليل وهناك صور اخرى\مرض الكولمنارس\image-0-02-04-db521219062e59bf0ad51d16be0d97d49bd430c70c5272e622a5b63410f0239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86899" y="130404"/>
            <a:ext cx="2311740" cy="41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057400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4400" b="1" dirty="0" smtClean="0"/>
              <a:t>يستخدم الانتي بايوتك مع الاعلاف..كلوروفينكول..أوكسي تتراسايكلين...او جنتامايسين</a:t>
            </a:r>
          </a:p>
          <a:p>
            <a:pPr algn="r" rtl="1"/>
            <a:r>
              <a:rPr lang="ar-IQ" sz="4400" b="1" dirty="0" smtClean="0"/>
              <a:t>150</a:t>
            </a:r>
            <a:r>
              <a:rPr lang="ar-IQ" sz="4400" b="1" dirty="0"/>
              <a:t> </a:t>
            </a:r>
            <a:r>
              <a:rPr lang="ar-IQ" sz="4400" b="1" dirty="0" smtClean="0"/>
              <a:t>غم</a:t>
            </a:r>
            <a:r>
              <a:rPr lang="en-US" sz="4400" b="1" dirty="0" smtClean="0"/>
              <a:t>/</a:t>
            </a:r>
            <a:r>
              <a:rPr lang="ar-IQ" sz="4400" b="1" dirty="0" smtClean="0"/>
              <a:t> 100 غم علف لمدة اسبوع إلى 10 أيام حسب الشدة والأستجابة.</a:t>
            </a:r>
          </a:p>
        </p:txBody>
      </p:sp>
    </p:spTree>
    <p:extLst>
      <p:ext uri="{BB962C8B-B14F-4D97-AF65-F5344CB8AC3E}">
        <p14:creationId xmlns:p14="http://schemas.microsoft.com/office/powerpoint/2010/main" val="213898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28600"/>
            <a:ext cx="41148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3200" b="1" dirty="0" smtClean="0"/>
              <a:t>يرقات الديدان شريطية</a:t>
            </a:r>
            <a:endParaRPr lang="ar-IQ" sz="3200" b="1" dirty="0"/>
          </a:p>
          <a:p>
            <a:r>
              <a:rPr lang="en-US" sz="3200" b="1" i="1" dirty="0" smtClean="0"/>
              <a:t>Ligula</a:t>
            </a:r>
            <a:r>
              <a:rPr lang="ar-IQ" sz="3200" b="1" i="1" dirty="0" smtClean="0"/>
              <a:t> </a:t>
            </a:r>
            <a:r>
              <a:rPr lang="en-US" sz="3200" b="1" i="1" dirty="0" smtClean="0"/>
              <a:t>intestinalis</a:t>
            </a:r>
            <a:r>
              <a:rPr lang="ar-IQ" sz="3200" b="1" dirty="0" smtClean="0"/>
              <a:t> </a:t>
            </a:r>
            <a:r>
              <a:rPr lang="en-US" sz="3200" b="1" dirty="0" smtClean="0"/>
              <a:t> </a:t>
            </a:r>
            <a:r>
              <a:rPr lang="ar-IQ" sz="3200" b="1" dirty="0" smtClean="0"/>
              <a:t>لكيولا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7867" y="1447800"/>
            <a:ext cx="4114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3200" b="1" dirty="0" smtClean="0"/>
              <a:t>الطول 20-30 سم</a:t>
            </a:r>
          </a:p>
          <a:p>
            <a:pPr algn="r" rtl="1"/>
            <a:r>
              <a:rPr lang="ar-IQ" sz="3200" b="1" dirty="0" smtClean="0"/>
              <a:t>تعيش في الجوف الجسمي</a:t>
            </a:r>
            <a:endParaRPr lang="en-US" sz="3200" b="1" dirty="0"/>
          </a:p>
        </p:txBody>
      </p:sp>
      <p:pic>
        <p:nvPicPr>
          <p:cNvPr id="4098" name="Picture 2" descr="Image result for Ligula intestina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00400"/>
            <a:ext cx="4289280" cy="29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 descr="E:\نشاطات د.خالدة 2017-2016\عروض الامراض الدورة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66" y="3234267"/>
            <a:ext cx="4139111" cy="27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0533" y="1447800"/>
            <a:ext cx="397933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rtl="1"/>
            <a:r>
              <a:rPr lang="ar-IQ" sz="2800" b="1" dirty="0">
                <a:cs typeface="+mj-cs"/>
              </a:rPr>
              <a:t>استعمال 150 غرام من مادة </a:t>
            </a:r>
            <a:r>
              <a:rPr lang="en-US" sz="2800" b="1" dirty="0" err="1">
                <a:cs typeface="+mj-cs"/>
              </a:rPr>
              <a:t>Tetramisole</a:t>
            </a:r>
            <a:r>
              <a:rPr lang="en-US" sz="2800" b="1" dirty="0">
                <a:cs typeface="+mj-cs"/>
              </a:rPr>
              <a:t> 10%  </a:t>
            </a:r>
            <a:r>
              <a:rPr lang="ar-IQ" sz="2800" b="1" dirty="0">
                <a:cs typeface="+mj-cs"/>
              </a:rPr>
              <a:t> /100 كغم علف .</a:t>
            </a:r>
            <a:endParaRPr lang="en-US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457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967" y="3048000"/>
            <a:ext cx="7658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ar-IQ" sz="4000" b="1" dirty="0"/>
              <a:t>السيطرة على </a:t>
            </a:r>
            <a:r>
              <a:rPr lang="ar-IQ" sz="4000" b="1" dirty="0" smtClean="0"/>
              <a:t>الأمراض </a:t>
            </a:r>
            <a:r>
              <a:rPr lang="ar-IQ" sz="4000" b="1" dirty="0"/>
              <a:t>البكتيرية </a:t>
            </a:r>
            <a:r>
              <a:rPr lang="ar-IQ" sz="4000" b="1" dirty="0" smtClean="0"/>
              <a:t> والفطرية</a:t>
            </a:r>
            <a:endParaRPr lang="ar-IQ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7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236676"/>
            <a:ext cx="8572500" cy="6863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IQ" sz="4000" b="1" dirty="0"/>
              <a:t>تحسين وازالة الظروف البيئة الضاغطة </a:t>
            </a:r>
            <a:r>
              <a:rPr lang="ar-IQ" sz="4000" b="1" dirty="0" smtClean="0"/>
              <a:t>:</a:t>
            </a:r>
          </a:p>
          <a:p>
            <a:pPr algn="just" rtl="1"/>
            <a:endParaRPr lang="ar-IQ" sz="4000" dirty="0" smtClean="0"/>
          </a:p>
          <a:p>
            <a:pPr algn="just" rtl="1"/>
            <a:r>
              <a:rPr lang="ar-IQ" sz="4000" dirty="0" smtClean="0"/>
              <a:t>- ففي </a:t>
            </a:r>
            <a:r>
              <a:rPr lang="ar-IQ" sz="4000" dirty="0"/>
              <a:t>الاقفاص العائمة تتجمع النباتات المائية مثل الشمبلان حول </a:t>
            </a:r>
            <a:r>
              <a:rPr lang="ar-IQ" sz="4000" dirty="0" smtClean="0"/>
              <a:t>الاقفاص،  </a:t>
            </a:r>
            <a:r>
              <a:rPr lang="ar-IQ" sz="4000" dirty="0"/>
              <a:t>مما يؤدي الى اعاقة جريان الماء الكافي لتوفير الاوكسجين،  ونقص الاوكسجين يؤدي الى زيادة الاجهاد للاسماك ويسهل الإصابة بالأمراض. </a:t>
            </a:r>
            <a:endParaRPr lang="ar-IQ" sz="4000" dirty="0" smtClean="0"/>
          </a:p>
          <a:p>
            <a:pPr algn="just" rtl="1"/>
            <a:r>
              <a:rPr lang="ar-IQ" sz="4000" b="1" dirty="0" smtClean="0">
                <a:solidFill>
                  <a:srgbClr val="C00000"/>
                </a:solidFill>
              </a:rPr>
              <a:t>يجب </a:t>
            </a:r>
            <a:r>
              <a:rPr lang="ar-IQ" sz="4000" b="1" dirty="0">
                <a:solidFill>
                  <a:srgbClr val="C00000"/>
                </a:solidFill>
              </a:rPr>
              <a:t>ازالتها وتنظيف الشباك بواسطة فرج تنظيف من الخارج للتخلص من المواد العالقة في فتحات الشباك لانها مركز البكتريا والفطريات.</a:t>
            </a:r>
            <a:endParaRPr lang="en-US" sz="4000" b="1" dirty="0">
              <a:solidFill>
                <a:srgbClr val="C00000"/>
              </a:solidFill>
            </a:endParaRPr>
          </a:p>
          <a:p>
            <a:pPr algn="just" rtl="1"/>
            <a:r>
              <a:rPr lang="ar-IQ" sz="4000" dirty="0"/>
              <a:t>          </a:t>
            </a:r>
            <a:endParaRPr lang="ar-IQ" sz="4000" dirty="0" smtClean="0"/>
          </a:p>
        </p:txBody>
      </p:sp>
    </p:spTree>
    <p:extLst>
      <p:ext uri="{BB962C8B-B14F-4D97-AF65-F5344CB8AC3E}">
        <p14:creationId xmlns:p14="http://schemas.microsoft.com/office/powerpoint/2010/main" val="34585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1912188"/>
            <a:ext cx="8572500" cy="42934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IQ" sz="4000" b="1" dirty="0" smtClean="0">
                <a:cs typeface="+mj-cs"/>
              </a:rPr>
              <a:t>في ال</a:t>
            </a:r>
            <a:r>
              <a:rPr lang="ar-IQ" sz="4000" b="1" dirty="0">
                <a:cs typeface="+mj-cs"/>
              </a:rPr>
              <a:t>أ</a:t>
            </a:r>
            <a:r>
              <a:rPr lang="ar-IQ" sz="4000" b="1" dirty="0" smtClean="0">
                <a:cs typeface="+mj-cs"/>
              </a:rPr>
              <a:t>حواض  </a:t>
            </a:r>
            <a:r>
              <a:rPr lang="ar-IQ" sz="4000" b="1" dirty="0">
                <a:cs typeface="+mj-cs"/>
              </a:rPr>
              <a:t>هناك مواد عضوية </a:t>
            </a:r>
            <a:r>
              <a:rPr lang="ar-IQ" sz="4000" b="1" dirty="0" smtClean="0">
                <a:cs typeface="+mj-cs"/>
              </a:rPr>
              <a:t>زائدة</a:t>
            </a:r>
          </a:p>
          <a:p>
            <a:pPr marL="457200" indent="-457200" algn="just" rtl="1">
              <a:buFontTx/>
              <a:buChar char="-"/>
            </a:pPr>
            <a:endParaRPr lang="en-US" sz="4000" b="1" dirty="0" smtClean="0">
              <a:cs typeface="+mj-cs"/>
            </a:endParaRPr>
          </a:p>
          <a:p>
            <a:pPr algn="just" rtl="1"/>
            <a:r>
              <a:rPr lang="ar-IQ" sz="4000" b="1" dirty="0" smtClean="0">
                <a:cs typeface="+mj-cs"/>
              </a:rPr>
              <a:t> </a:t>
            </a:r>
            <a:r>
              <a:rPr lang="ar-IQ" sz="4000" b="1" dirty="0">
                <a:cs typeface="+mj-cs"/>
              </a:rPr>
              <a:t>القيام بزيادة منسوب المياه مماي </a:t>
            </a:r>
            <a:r>
              <a:rPr lang="ar-IQ" sz="4000" b="1" dirty="0" smtClean="0">
                <a:cs typeface="+mj-cs"/>
              </a:rPr>
              <a:t>يؤدي </a:t>
            </a:r>
            <a:r>
              <a:rPr lang="ar-IQ" sz="4000" b="1" dirty="0">
                <a:cs typeface="+mj-cs"/>
              </a:rPr>
              <a:t>الى تخفيض درجة الحرارة </a:t>
            </a:r>
            <a:r>
              <a:rPr lang="ar-IQ" sz="4000" b="1" dirty="0" smtClean="0">
                <a:cs typeface="+mj-cs"/>
              </a:rPr>
              <a:t>وتقليل المواد </a:t>
            </a:r>
            <a:r>
              <a:rPr lang="ar-IQ" sz="4000" b="1" dirty="0">
                <a:cs typeface="+mj-cs"/>
              </a:rPr>
              <a:t>العضوية وزيادة نسبة الاوكسجين </a:t>
            </a:r>
            <a:r>
              <a:rPr lang="ar-IQ" sz="4000" b="1" dirty="0" smtClean="0">
                <a:cs typeface="+mj-cs"/>
              </a:rPr>
              <a:t>ثم استخدام </a:t>
            </a:r>
            <a:r>
              <a:rPr lang="ar-IQ" sz="4000" b="1" dirty="0">
                <a:cs typeface="+mj-cs"/>
              </a:rPr>
              <a:t>الجير الحي 10 كغم / دونم.</a:t>
            </a:r>
            <a:endParaRPr lang="en-US" sz="4000" b="1" dirty="0">
              <a:cs typeface="+mj-cs"/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endParaRPr lang="ar-IQ" sz="2800" dirty="0" smtClean="0"/>
          </a:p>
        </p:txBody>
      </p:sp>
    </p:spTree>
    <p:extLst>
      <p:ext uri="{BB962C8B-B14F-4D97-AF65-F5344CB8AC3E}">
        <p14:creationId xmlns:p14="http://schemas.microsoft.com/office/powerpoint/2010/main" val="194711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1600200"/>
            <a:ext cx="8572500" cy="46012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/>
            <a:r>
              <a:rPr lang="ar-IQ" sz="2800" b="1" dirty="0" smtClean="0"/>
              <a:t>- </a:t>
            </a:r>
            <a:r>
              <a:rPr lang="ar-IQ" sz="3600" b="1" dirty="0"/>
              <a:t>الامتناع عن تقديم </a:t>
            </a:r>
            <a:r>
              <a:rPr lang="ar-IQ" sz="3600" b="1" dirty="0" smtClean="0"/>
              <a:t>الأعلاف </a:t>
            </a:r>
            <a:r>
              <a:rPr lang="ar-IQ" sz="3600" b="1" dirty="0"/>
              <a:t>من النقاط المهمة وكذلك التسميد والمخصبات في </a:t>
            </a:r>
            <a:r>
              <a:rPr lang="ar-IQ" sz="3600" b="1" dirty="0" smtClean="0"/>
              <a:t>الأحواض</a:t>
            </a:r>
            <a:r>
              <a:rPr lang="ar-IQ" sz="3600" b="1" dirty="0"/>
              <a:t>.</a:t>
            </a:r>
            <a:endParaRPr lang="en-US" sz="3600" b="1" dirty="0"/>
          </a:p>
          <a:p>
            <a:pPr lvl="0" algn="just" rtl="1"/>
            <a:r>
              <a:rPr lang="ar-IQ" sz="3600" b="1" dirty="0" smtClean="0"/>
              <a:t>- التخلص </a:t>
            </a:r>
            <a:r>
              <a:rPr lang="ar-IQ" sz="3600" b="1" dirty="0"/>
              <a:t>من </a:t>
            </a:r>
            <a:r>
              <a:rPr lang="ar-IQ" sz="3600" b="1" dirty="0" smtClean="0"/>
              <a:t>الأسماك </a:t>
            </a:r>
            <a:r>
              <a:rPr lang="ar-IQ" sz="3600" b="1" dirty="0"/>
              <a:t>النافقة وعزل </a:t>
            </a:r>
            <a:r>
              <a:rPr lang="ar-IQ" sz="3600" b="1" dirty="0" smtClean="0"/>
              <a:t>الأسماك </a:t>
            </a:r>
            <a:r>
              <a:rPr lang="ar-IQ" sz="3600" b="1" dirty="0"/>
              <a:t>المريضة وعلاجها </a:t>
            </a:r>
            <a:r>
              <a:rPr lang="ar-IQ" sz="3600" b="1" dirty="0" smtClean="0"/>
              <a:t>منفردة. </a:t>
            </a:r>
            <a:endParaRPr lang="en-US" sz="3600" b="1" dirty="0"/>
          </a:p>
          <a:p>
            <a:pPr lvl="0" algn="just" rtl="1"/>
            <a:r>
              <a:rPr lang="ar-IQ" sz="3600" b="1" dirty="0" smtClean="0"/>
              <a:t>- اذا </a:t>
            </a:r>
            <a:r>
              <a:rPr lang="ar-IQ" sz="3600" b="1" dirty="0"/>
              <a:t>كانت الكثافة عالية يجب تقليلها بنقلها الى </a:t>
            </a:r>
            <a:r>
              <a:rPr lang="ar-IQ" sz="3600" b="1" dirty="0" smtClean="0"/>
              <a:t>أقفاص </a:t>
            </a:r>
            <a:r>
              <a:rPr lang="ar-IQ" sz="3600" b="1" dirty="0"/>
              <a:t>او احوض اخرى .</a:t>
            </a:r>
            <a:endParaRPr lang="en-US" sz="3600" b="1" dirty="0"/>
          </a:p>
          <a:p>
            <a:pPr lvl="0" algn="just" rtl="1"/>
            <a:r>
              <a:rPr lang="ar-IQ" sz="3600" b="1" dirty="0" smtClean="0"/>
              <a:t>- بعد </a:t>
            </a:r>
            <a:r>
              <a:rPr lang="ar-IQ" sz="3600" b="1" dirty="0"/>
              <a:t>ذلك الاستعان </a:t>
            </a:r>
            <a:r>
              <a:rPr lang="ar-IQ" sz="3600" b="1" dirty="0" smtClean="0"/>
              <a:t>بأصحاب </a:t>
            </a:r>
            <a:r>
              <a:rPr lang="ar-IQ" sz="3600" b="1" dirty="0"/>
              <a:t>الاختصاص.</a:t>
            </a:r>
            <a:endParaRPr lang="en-US" sz="3600" b="1" dirty="0"/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endParaRPr lang="ar-IQ" sz="3600" dirty="0" smtClean="0"/>
          </a:p>
        </p:txBody>
      </p:sp>
    </p:spTree>
    <p:extLst>
      <p:ext uri="{BB962C8B-B14F-4D97-AF65-F5344CB8AC3E}">
        <p14:creationId xmlns:p14="http://schemas.microsoft.com/office/powerpoint/2010/main" val="77186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IQ" sz="4000" b="1" dirty="0" smtClean="0"/>
              <a:t>الإدارة </a:t>
            </a:r>
            <a:r>
              <a:rPr lang="ar-IQ" sz="4000" b="1" dirty="0"/>
              <a:t>الصحيحة لتجنب مرض </a:t>
            </a:r>
            <a:r>
              <a:rPr lang="ar-IQ" sz="4000" b="1" dirty="0" smtClean="0"/>
              <a:t>حمى الكارب </a:t>
            </a:r>
            <a:r>
              <a:rPr lang="ar-IQ" sz="4000" b="1" dirty="0"/>
              <a:t>الربيعي</a:t>
            </a:r>
            <a:endParaRPr lang="ar-IQ" sz="4000" b="1" dirty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828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4000" dirty="0"/>
              <a:t>بما ان هذا المرض يحدث في </a:t>
            </a:r>
            <a:r>
              <a:rPr lang="ar-IQ" sz="4000" dirty="0" smtClean="0"/>
              <a:t>الربيع </a:t>
            </a:r>
            <a:r>
              <a:rPr lang="ar-IQ" sz="4000" dirty="0"/>
              <a:t>وعند ارتفاع درجات الحرارة لذلك فان للمربي لدية معرفة </a:t>
            </a:r>
            <a:r>
              <a:rPr lang="ar-IQ" sz="4000" dirty="0" smtClean="0"/>
              <a:t>بوقت حدوث المرض، وهذه </a:t>
            </a:r>
            <a:r>
              <a:rPr lang="ar-IQ" sz="4000" dirty="0"/>
              <a:t>اول وسيلة </a:t>
            </a:r>
            <a:r>
              <a:rPr lang="ar-IQ" sz="4000" dirty="0" smtClean="0"/>
              <a:t>للسيطرة </a:t>
            </a:r>
            <a:r>
              <a:rPr lang="ar-IQ" sz="4000" dirty="0"/>
              <a:t>على </a:t>
            </a:r>
            <a:r>
              <a:rPr lang="ar-IQ" sz="4000" dirty="0" smtClean="0"/>
              <a:t>المرض.</a:t>
            </a:r>
          </a:p>
          <a:p>
            <a:pPr algn="just" rtl="1"/>
            <a:r>
              <a:rPr lang="ar-IQ" sz="4000" dirty="0" smtClean="0"/>
              <a:t> </a:t>
            </a:r>
            <a:r>
              <a:rPr lang="ar-IQ" sz="4000" dirty="0"/>
              <a:t>بما ان الفايروس موجود في مياهنا </a:t>
            </a:r>
            <a:r>
              <a:rPr lang="ar-IQ" sz="4000" dirty="0" smtClean="0"/>
              <a:t>فهو ينتظر </a:t>
            </a:r>
            <a:r>
              <a:rPr lang="ar-IQ" sz="4000" dirty="0"/>
              <a:t>العوامل الضاغطة مثل ارتفاع درجة الحرارة ونقص </a:t>
            </a:r>
            <a:r>
              <a:rPr lang="ar-IQ" sz="4000" dirty="0" smtClean="0"/>
              <a:t>الاوكسجين.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3113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353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Civic</vt:lpstr>
      <vt:lpstr>NewsPrint</vt:lpstr>
      <vt:lpstr>Spring</vt:lpstr>
      <vt:lpstr>Office Theme</vt:lpstr>
      <vt:lpstr>إدارة صحة الأسماك المستزرعة - الإصابات الداخلية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الإدارة الصحيحة لتجنب مرض حمى الكارب الربيعي</vt:lpstr>
      <vt:lpstr>PowerPoint Presentation</vt:lpstr>
      <vt:lpstr>PowerPoint Presentation</vt:lpstr>
      <vt:lpstr>PowerPoint Presentation</vt:lpstr>
    </vt:vector>
  </TitlesOfParts>
  <Company>SACC - 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الأمراض الشائعة التي تصيب الأسماك المستزرعة</dc:title>
  <dc:creator>akeel</dc:creator>
  <cp:lastModifiedBy>DR.Ahmed Saker</cp:lastModifiedBy>
  <cp:revision>51</cp:revision>
  <dcterms:created xsi:type="dcterms:W3CDTF">2017-10-14T08:46:44Z</dcterms:created>
  <dcterms:modified xsi:type="dcterms:W3CDTF">2019-12-07T08:03:08Z</dcterms:modified>
</cp:coreProperties>
</file>